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0"/>
  </p:notesMasterIdLst>
  <p:handoutMasterIdLst>
    <p:handoutMasterId r:id="rId21"/>
  </p:handoutMasterIdLst>
  <p:sldIdLst>
    <p:sldId id="400" r:id="rId7"/>
    <p:sldId id="257" r:id="rId8"/>
    <p:sldId id="258" r:id="rId9"/>
    <p:sldId id="435" r:id="rId10"/>
    <p:sldId id="436" r:id="rId11"/>
    <p:sldId id="437" r:id="rId12"/>
    <p:sldId id="271" r:id="rId13"/>
    <p:sldId id="269" r:id="rId14"/>
    <p:sldId id="265" r:id="rId15"/>
    <p:sldId id="260" r:id="rId16"/>
    <p:sldId id="262" r:id="rId17"/>
    <p:sldId id="439" r:id="rId18"/>
    <p:sldId id="434" r:id="rId1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DE"/>
    <a:srgbClr val="7F7F7F"/>
    <a:srgbClr val="333E48"/>
    <a:srgbClr val="FF6B00"/>
    <a:srgbClr val="E5ECEB"/>
    <a:srgbClr val="95D600"/>
    <a:srgbClr val="FFC600"/>
    <a:srgbClr val="FF69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B577E5-4326-0644-B8BA-C92BCEBC4D1D}" v="4" dt="2023-02-22T01:43:11.437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24" autoAdjust="0"/>
    <p:restoredTop sz="96327"/>
  </p:normalViewPr>
  <p:slideViewPr>
    <p:cSldViewPr snapToGrid="0">
      <p:cViewPr varScale="1">
        <p:scale>
          <a:sx n="119" d="100"/>
          <a:sy n="119" d="100"/>
        </p:scale>
        <p:origin x="232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5/17/23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:notes"/>
          <p:cNvSpPr txBox="1">
            <a:spLocks noGrp="1"/>
          </p:cNvSpPr>
          <p:nvPr>
            <p:ph type="sldNum" idx="12"/>
          </p:nvPr>
        </p:nvSpPr>
        <p:spPr>
          <a:xfrm>
            <a:off x="5622800" y="6456612"/>
            <a:ext cx="4301543" cy="3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6284f8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516284f84f_0_0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516284f84f_0_0:notes"/>
          <p:cNvSpPr txBox="1">
            <a:spLocks noGrp="1"/>
          </p:cNvSpPr>
          <p:nvPr>
            <p:ph type="sldNum" idx="12"/>
          </p:nvPr>
        </p:nvSpPr>
        <p:spPr>
          <a:xfrm>
            <a:off x="5622800" y="6456612"/>
            <a:ext cx="43014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6284f84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516284f84f_0_12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516284f84f_0_12:notes"/>
          <p:cNvSpPr txBox="1">
            <a:spLocks noGrp="1"/>
          </p:cNvSpPr>
          <p:nvPr>
            <p:ph type="sldNum" idx="12"/>
          </p:nvPr>
        </p:nvSpPr>
        <p:spPr>
          <a:xfrm>
            <a:off x="5622800" y="6456612"/>
            <a:ext cx="43014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16284f84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516284f84f_0_24:notes"/>
          <p:cNvSpPr txBox="1">
            <a:spLocks noGrp="1"/>
          </p:cNvSpPr>
          <p:nvPr>
            <p:ph type="body" idx="1"/>
          </p:nvPr>
        </p:nvSpPr>
        <p:spPr>
          <a:xfrm>
            <a:off x="992665" y="3228896"/>
            <a:ext cx="7941300" cy="30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516284f84f_0_24:notes"/>
          <p:cNvSpPr txBox="1">
            <a:spLocks noGrp="1"/>
          </p:cNvSpPr>
          <p:nvPr>
            <p:ph type="sldNum" idx="12"/>
          </p:nvPr>
        </p:nvSpPr>
        <p:spPr>
          <a:xfrm>
            <a:off x="5622800" y="6456612"/>
            <a:ext cx="4301400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025" tIns="46500" rIns="93025" bIns="46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A4FA427-EB3E-3449-943F-CB3DAB3EB8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7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9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31CA647C-0297-2248-9EC4-C59D9E7C39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9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321ADCF-9532-6E4F-9169-2B103CECC5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8" name="Picture 7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92C6B5BA-D902-3D48-BDB2-127DD90164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54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604AF1EA-FE1C-3F4A-A7A0-4F551C29E8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1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78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A299D77-EA97-CE42-9CAA-4C84832F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6230" y="0"/>
            <a:ext cx="6835770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7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7803EC-F0AE-DC4A-A429-41D8DD50D7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41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6F5B06E-F6A0-3B43-AD64-568F71E24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85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223CC0-C7A1-BC40-9A1F-09EBC27A2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CC996240-7E12-F548-AD0D-F8FB96331F4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6334779-F2E3-2947-AB96-C7B474D6B1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060ECE6-53F5-A24F-86B7-E2939773DD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7" name="Picture 1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475B06F1-14B8-6B48-A594-FDB96BCF41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9" y="5980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449CDA4C-9E15-534E-84B0-83C4633EA098}"/>
              </a:ext>
            </a:extLst>
          </p:cNvPr>
          <p:cNvSpPr/>
          <p:nvPr userDrawn="1"/>
        </p:nvSpPr>
        <p:spPr>
          <a:xfrm>
            <a:off x="0" y="5715"/>
            <a:ext cx="9725190" cy="6858265"/>
          </a:xfrm>
          <a:custGeom>
            <a:avLst/>
            <a:gdLst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52263 w 9779619"/>
              <a:gd name="connsiteY3" fmla="*/ 6891453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91453"/>
              <a:gd name="connsiteX1" fmla="*/ 0 w 9779619"/>
              <a:gd name="connsiteY1" fmla="*/ 0 h 6891453"/>
              <a:gd name="connsiteX2" fmla="*/ 0 w 9779619"/>
              <a:gd name="connsiteY2" fmla="*/ 6891453 h 6891453"/>
              <a:gd name="connsiteX3" fmla="*/ 8363415 w 9779619"/>
              <a:gd name="connsiteY3" fmla="*/ 6880302 h 6891453"/>
              <a:gd name="connsiteX4" fmla="*/ 9779619 w 9779619"/>
              <a:gd name="connsiteY4" fmla="*/ 5475249 h 6891453"/>
              <a:gd name="connsiteX5" fmla="*/ 4304371 w 9779619"/>
              <a:gd name="connsiteY5" fmla="*/ 0 h 6891453"/>
              <a:gd name="connsiteX0" fmla="*/ 4304371 w 9779619"/>
              <a:gd name="connsiteY0" fmla="*/ 0 h 6880302"/>
              <a:gd name="connsiteX1" fmla="*/ 0 w 9779619"/>
              <a:gd name="connsiteY1" fmla="*/ 0 h 6880302"/>
              <a:gd name="connsiteX2" fmla="*/ 0 w 9779619"/>
              <a:gd name="connsiteY2" fmla="*/ 6857999 h 6880302"/>
              <a:gd name="connsiteX3" fmla="*/ 8363415 w 9779619"/>
              <a:gd name="connsiteY3" fmla="*/ 6880302 h 6880302"/>
              <a:gd name="connsiteX4" fmla="*/ 9779619 w 9779619"/>
              <a:gd name="connsiteY4" fmla="*/ 5475249 h 6880302"/>
              <a:gd name="connsiteX5" fmla="*/ 4304371 w 9779619"/>
              <a:gd name="connsiteY5" fmla="*/ 0 h 6880302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85718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79619"/>
              <a:gd name="connsiteY0" fmla="*/ 0 h 6869151"/>
              <a:gd name="connsiteX1" fmla="*/ 0 w 9779619"/>
              <a:gd name="connsiteY1" fmla="*/ 0 h 6869151"/>
              <a:gd name="connsiteX2" fmla="*/ 0 w 9779619"/>
              <a:gd name="connsiteY2" fmla="*/ 6857999 h 6869151"/>
              <a:gd name="connsiteX3" fmla="*/ 8353061 w 9779619"/>
              <a:gd name="connsiteY3" fmla="*/ 6869151 h 6869151"/>
              <a:gd name="connsiteX4" fmla="*/ 9779619 w 9779619"/>
              <a:gd name="connsiteY4" fmla="*/ 5475249 h 6869151"/>
              <a:gd name="connsiteX5" fmla="*/ 4304371 w 9779619"/>
              <a:gd name="connsiteY5" fmla="*/ 0 h 6869151"/>
              <a:gd name="connsiteX0" fmla="*/ 4304371 w 9725190"/>
              <a:gd name="connsiteY0" fmla="*/ 0 h 6869151"/>
              <a:gd name="connsiteX1" fmla="*/ 0 w 9725190"/>
              <a:gd name="connsiteY1" fmla="*/ 0 h 6869151"/>
              <a:gd name="connsiteX2" fmla="*/ 0 w 9725190"/>
              <a:gd name="connsiteY2" fmla="*/ 6857999 h 6869151"/>
              <a:gd name="connsiteX3" fmla="*/ 8353061 w 9725190"/>
              <a:gd name="connsiteY3" fmla="*/ 6869151 h 6869151"/>
              <a:gd name="connsiteX4" fmla="*/ 9725190 w 9725190"/>
              <a:gd name="connsiteY4" fmla="*/ 5464363 h 6869151"/>
              <a:gd name="connsiteX5" fmla="*/ 4304371 w 9725190"/>
              <a:gd name="connsiteY5" fmla="*/ 0 h 6869151"/>
              <a:gd name="connsiteX0" fmla="*/ 4304371 w 9725190"/>
              <a:gd name="connsiteY0" fmla="*/ 0 h 6858265"/>
              <a:gd name="connsiteX1" fmla="*/ 0 w 9725190"/>
              <a:gd name="connsiteY1" fmla="*/ 0 h 6858265"/>
              <a:gd name="connsiteX2" fmla="*/ 0 w 9725190"/>
              <a:gd name="connsiteY2" fmla="*/ 6857999 h 6858265"/>
              <a:gd name="connsiteX3" fmla="*/ 8320404 w 9725190"/>
              <a:gd name="connsiteY3" fmla="*/ 6858265 h 6858265"/>
              <a:gd name="connsiteX4" fmla="*/ 9725190 w 9725190"/>
              <a:gd name="connsiteY4" fmla="*/ 5464363 h 6858265"/>
              <a:gd name="connsiteX5" fmla="*/ 4304371 w 9725190"/>
              <a:gd name="connsiteY5" fmla="*/ 0 h 6858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25190" h="6858265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195BE92-34F5-3546-A596-20D07A139B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31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Section Divider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353FD8-3FBF-E340-8B41-D553C61637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8" name="TextBox 20">
            <a:extLst>
              <a:ext uri="{FF2B5EF4-FFF2-40B4-BE49-F238E27FC236}">
                <a16:creationId xmlns:a16="http://schemas.microsoft.com/office/drawing/2014/main" id="{C897E447-8D49-F64E-96E2-E84DFE56298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6FA327-5400-394E-B4AE-123F66979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32154D4-1182-DC4A-B9F9-3D973CBC84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6B164D8-593E-4E49-A224-1AA496608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099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 dirty="0"/>
              <a:t>Click to edit text styles with Top Level Bullet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E0F26C2-13FB-254B-AE0E-BD5BE35F4E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74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98A6C-DE95-7141-81A3-94C7240F86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0C8C98-8540-F243-A7E5-72B42C482D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 err="1">
                <a:solidFill>
                  <a:schemeClr val="bg1"/>
                </a:solidFill>
              </a:rPr>
              <a:t>Grazie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B9A38E-B1CF-844E-A9DE-275B3C0661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F030D40D-9192-8244-AA65-C3087C6375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CB3C99-415B-874B-A7EA-B639F6D828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 err="1">
                <a:solidFill>
                  <a:schemeClr val="bg1"/>
                </a:solidFill>
              </a:rPr>
              <a:t>Grazie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466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73A747D-17C8-3049-97A8-E7994701AC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5F482-A1DF-47CF-A799-587634BE9938}"/>
              </a:ext>
            </a:extLst>
          </p:cNvPr>
          <p:cNvSpPr/>
          <p:nvPr userDrawn="1"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F0FB5E03-A74E-CC42-A7DF-71D20DBF22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D4A0DA91-CFBB-E84D-B787-D16C79C726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EA1C1A-F346-6042-9E15-5DA48B2AAA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 err="1">
                <a:solidFill>
                  <a:schemeClr val="bg1"/>
                </a:solidFill>
              </a:rPr>
              <a:t>Grazie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77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F030D40D-9192-8244-AA65-C3087C63755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8EB69-B773-9148-BC89-CDC737996A1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Danke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Gracias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en-US" altLang="en-US" sz="2800" dirty="0" err="1">
                <a:solidFill>
                  <a:schemeClr val="bg1"/>
                </a:solidFill>
              </a:rPr>
              <a:t>Grazie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谢谢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ありがとう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감사합니다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800" dirty="0" err="1">
                <a:solidFill>
                  <a:schemeClr val="bg1"/>
                </a:solidFill>
              </a:rPr>
              <a:t>धन्यवाद</a:t>
            </a:r>
            <a:endParaRPr lang="en-US" altLang="en-US" sz="2800" dirty="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800" kern="1200" dirty="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800" kern="1200" dirty="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800" dirty="0">
                <a:solidFill>
                  <a:schemeClr val="bg1"/>
                </a:solidFill>
              </a:rPr>
              <a:t>ধন্যবাদ</a:t>
            </a:r>
            <a:br>
              <a:rPr lang="en-US" altLang="en-US" sz="2800" dirty="0">
                <a:solidFill>
                  <a:schemeClr val="bg1"/>
                </a:solidFill>
              </a:rPr>
            </a:br>
            <a:r>
              <a:rPr lang="he-IL" altLang="en-US" sz="2800" dirty="0">
                <a:solidFill>
                  <a:schemeClr val="bg1"/>
                </a:solidFill>
              </a:rPr>
              <a:t>תודה</a:t>
            </a:r>
            <a:endParaRPr lang="en-US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48FB55-D5BB-084F-BACF-A07C257E79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0CA2B303-C077-3849-8B77-22F21C8E65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161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E22D11-BA56-674C-A7F1-E8B345E827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69C1E1F5-7D7D-2747-90B1-01699B0AF9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50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CB4EA8E-D6CA-DF40-9ADD-CE8408E00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0CA2B303-C077-3849-8B77-22F21C8E65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44746F1-B3D7-0243-8B06-95CC6A201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58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69C1E1F5-7D7D-2747-90B1-01699B0AF9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 dirty="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 dirty="0">
                <a:solidFill>
                  <a:schemeClr val="bg1"/>
                </a:solidFill>
              </a:rPr>
            </a:br>
            <a:r>
              <a:rPr lang="en-US" altLang="x-none" sz="1200" dirty="0" err="1">
                <a:solidFill>
                  <a:schemeClr val="bg1"/>
                </a:solidFill>
              </a:rPr>
              <a:t>www.arm.com</a:t>
            </a:r>
            <a:r>
              <a:rPr lang="en-US" altLang="x-none" sz="1200" dirty="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15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41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image">
  <p:cSld name="full imag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>
            <a:spLocks noGrp="1"/>
          </p:cNvSpPr>
          <p:nvPr>
            <p:ph type="pic" idx="2"/>
          </p:nvPr>
        </p:nvSpPr>
        <p:spPr>
          <a:xfrm>
            <a:off x="1" y="2"/>
            <a:ext cx="12192000" cy="6866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EB130"/>
              </a:buClr>
              <a:buSzPts val="1824"/>
              <a:buFont typeface="Noto Sans Symbols"/>
              <a:buChar char="▪"/>
              <a:defRPr sz="24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EB130"/>
              </a:buClr>
              <a:buSzPts val="1520"/>
              <a:buFont typeface="Noto Sans Symbols"/>
              <a:buChar char="▪"/>
              <a:defRPr sz="2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EB130"/>
              </a:buClr>
              <a:buSzPts val="1520"/>
              <a:buFont typeface="Noto Sans Symbols"/>
              <a:buChar char="▪"/>
              <a:defRPr sz="2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EB130"/>
              </a:buClr>
              <a:buSzPts val="1520"/>
              <a:buFont typeface="Noto Sans Symbols"/>
              <a:buChar char="▪"/>
              <a:defRPr sz="20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83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32"/>
              <a:buFont typeface="Cabin"/>
              <a:buAutoNum type="arabicPeriod"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824628" y="358343"/>
            <a:ext cx="10135735" cy="55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6649"/>
              </a:lnSpc>
              <a:spcBef>
                <a:spcPts val="0"/>
              </a:spcBef>
              <a:spcAft>
                <a:spcPts val="0"/>
              </a:spcAft>
              <a:buClr>
                <a:srgbClr val="303333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30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D2FA493-C5B3-3B62-F56B-EBD0933C99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55113" y="6416914"/>
            <a:ext cx="2904881" cy="34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1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21997F8F-0B70-7945-8CB6-7230FFBB88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0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854" y="0"/>
            <a:ext cx="12202885" cy="6864122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15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3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15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 userDrawn="1"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65F417A8-5A56-C049-844F-E82873A772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6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1"/>
                </a:solidFill>
              </a:rPr>
              <a:t>© 2023 Arm</a:t>
            </a:r>
            <a:endParaRPr lang="en-US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5.svg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 dirty="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accent6"/>
                </a:solidFill>
              </a:rPr>
              <a:t>© 2023 Arm</a:t>
            </a:r>
            <a:endParaRPr lang="en-US" altLang="en-US" sz="1000" dirty="0">
              <a:solidFill>
                <a:schemeClr val="accent6"/>
              </a:solidFill>
            </a:endParaRPr>
          </a:p>
        </p:txBody>
      </p:sp>
      <p:pic>
        <p:nvPicPr>
          <p:cNvPr id="4" name="Picture 3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DE151E55-8038-863A-FF49-D2E14CCB705B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16" r:id="rId2"/>
    <p:sldLayoutId id="2147485517" r:id="rId3"/>
    <p:sldLayoutId id="2147485551" r:id="rId4"/>
    <p:sldLayoutId id="2147485519" r:id="rId5"/>
    <p:sldLayoutId id="2147485531" r:id="rId6"/>
    <p:sldLayoutId id="2147485521" r:id="rId7"/>
    <p:sldLayoutId id="2147485552" r:id="rId8"/>
    <p:sldLayoutId id="2147485540" r:id="rId9"/>
    <p:sldLayoutId id="2147485539" r:id="rId10"/>
    <p:sldLayoutId id="2147485541" r:id="rId11"/>
    <p:sldLayoutId id="2147485436" r:id="rId12"/>
    <p:sldLayoutId id="2147485523" r:id="rId13"/>
    <p:sldLayoutId id="2147485525" r:id="rId14"/>
    <p:sldLayoutId id="2147485524" r:id="rId15"/>
    <p:sldLayoutId id="2147485510" r:id="rId16"/>
    <p:sldLayoutId id="2147485438" r:id="rId17"/>
    <p:sldLayoutId id="2147485536" r:id="rId18"/>
    <p:sldLayoutId id="2147485535" r:id="rId19"/>
    <p:sldLayoutId id="2147485538" r:id="rId20"/>
    <p:sldLayoutId id="2147485440" r:id="rId21"/>
    <p:sldLayoutId id="2147485441" r:id="rId22"/>
    <p:sldLayoutId id="2147485442" r:id="rId23"/>
    <p:sldLayoutId id="2147485443" r:id="rId24"/>
    <p:sldLayoutId id="2147485444" r:id="rId25"/>
    <p:sldLayoutId id="2147485445" r:id="rId26"/>
    <p:sldLayoutId id="2147485446" r:id="rId27"/>
    <p:sldLayoutId id="2147485447" r:id="rId28"/>
    <p:sldLayoutId id="2147485448" r:id="rId29"/>
    <p:sldLayoutId id="2147485449" r:id="rId30"/>
    <p:sldLayoutId id="2147485450" r:id="rId31"/>
    <p:sldLayoutId id="2147485452" r:id="rId32"/>
    <p:sldLayoutId id="2147485512" r:id="rId33"/>
    <p:sldLayoutId id="2147485526" r:id="rId34"/>
    <p:sldLayoutId id="2147485527" r:id="rId35"/>
    <p:sldLayoutId id="2147485453" r:id="rId36"/>
    <p:sldLayoutId id="2147485513" r:id="rId37"/>
    <p:sldLayoutId id="2147485528" r:id="rId38"/>
    <p:sldLayoutId id="2147485529" r:id="rId39"/>
    <p:sldLayoutId id="2147485553" r:id="rId40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3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424734-5DDF-824D-B7A7-7D5AB00DA9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80E87-67E0-C144-B9DD-191E585615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2ADD2-557E-C644-969D-F6B4509E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Oil Spill Cleaner-Upper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7E59839-0C95-D747-A342-60594C669B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Innovation Day main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29582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3972290" y="-172460"/>
            <a:ext cx="5141737" cy="5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rgbClr val="505555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7DCC0-34AA-4E5C-8F91-973C61A20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090" y="4522010"/>
            <a:ext cx="2503561" cy="1481699"/>
          </a:xfrm>
          <a:prstGeom prst="rect">
            <a:avLst/>
          </a:prstGeom>
        </p:spPr>
      </p:pic>
      <p:pic>
        <p:nvPicPr>
          <p:cNvPr id="4" name="Picture 2" descr="Image result for microbit">
            <a:extLst>
              <a:ext uri="{FF2B5EF4-FFF2-40B4-BE49-F238E27FC236}">
                <a16:creationId xmlns:a16="http://schemas.microsoft.com/office/drawing/2014/main" id="{57302676-85F5-4A9F-AD45-49C9D4F9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14" y="4183695"/>
            <a:ext cx="1920060" cy="158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rvo">
            <a:extLst>
              <a:ext uri="{FF2B5EF4-FFF2-40B4-BE49-F238E27FC236}">
                <a16:creationId xmlns:a16="http://schemas.microsoft.com/office/drawing/2014/main" id="{5655F6E0-E2D0-4211-B55E-D13D29FE5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284" y="4691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1E3C2E-A3C2-442F-AB4F-A646AA4AD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76" y="4428808"/>
            <a:ext cx="2848457" cy="1221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7B5D02-171F-48E7-8D12-6E7EEC6816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461322" y="921511"/>
            <a:ext cx="1257298" cy="4465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E2B78-7435-4219-80A7-A742585C5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572813">
            <a:off x="4720747" y="3995984"/>
            <a:ext cx="2616073" cy="296240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995C45B-6035-3AA1-76D8-F06C7DAA2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needed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239D4C-4518-EF37-75A5-B2BE2D03B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/>
              <a:t>micro:bit</a:t>
            </a:r>
            <a:r>
              <a:rPr lang="en-GB" sz="2400" dirty="0"/>
              <a:t>(s)</a:t>
            </a:r>
          </a:p>
          <a:p>
            <a:r>
              <a:rPr lang="en-GB" sz="2400" dirty="0"/>
              <a:t>battery peripheral and batteries</a:t>
            </a:r>
          </a:p>
          <a:p>
            <a:r>
              <a:rPr lang="en-GB" sz="2400" dirty="0"/>
              <a:t>materials to make the floating body and paddles</a:t>
            </a:r>
          </a:p>
          <a:p>
            <a:r>
              <a:rPr lang="en-GB" sz="2400" dirty="0"/>
              <a:t>servo control board</a:t>
            </a:r>
          </a:p>
          <a:p>
            <a:r>
              <a:rPr lang="en-GB" sz="2400" dirty="0"/>
              <a:t>servo motors</a:t>
            </a:r>
          </a:p>
          <a:p>
            <a:r>
              <a:rPr lang="en-GB" sz="2400" dirty="0"/>
              <a:t>a sponge to simulate the smart material</a:t>
            </a:r>
            <a:endParaRPr lang="en-GB" sz="6000" b="1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672D688F-0E5F-4C75-B0D0-B13CA8A109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3" y="1239042"/>
            <a:ext cx="3001068" cy="513941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26AD32-BB9C-4813-BE65-DB1DE21A934B}"/>
              </a:ext>
            </a:extLst>
          </p:cNvPr>
          <p:cNvGrpSpPr>
            <a:grpSpLocks noChangeAspect="1"/>
          </p:cNvGrpSpPr>
          <p:nvPr/>
        </p:nvGrpSpPr>
        <p:grpSpPr>
          <a:xfrm>
            <a:off x="3881885" y="815126"/>
            <a:ext cx="3411594" cy="4163209"/>
            <a:chOff x="4333058" y="-88223"/>
            <a:chExt cx="4160591" cy="5077219"/>
          </a:xfrm>
        </p:grpSpPr>
        <p:pic>
          <p:nvPicPr>
            <p:cNvPr id="4" name="Picture 3" descr="A close up of a camera&#10;&#10;Description automatically generated">
              <a:extLst>
                <a:ext uri="{FF2B5EF4-FFF2-40B4-BE49-F238E27FC236}">
                  <a16:creationId xmlns:a16="http://schemas.microsoft.com/office/drawing/2014/main" id="{A2378F91-8A5D-4F16-9047-D89D08CB035A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058" y="-88223"/>
              <a:ext cx="4160591" cy="507721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3BA3F6-15E4-4B66-9CE0-CEE53EE1BB93}"/>
                </a:ext>
              </a:extLst>
            </p:cNvPr>
            <p:cNvSpPr/>
            <p:nvPr/>
          </p:nvSpPr>
          <p:spPr>
            <a:xfrm>
              <a:off x="6261945" y="171535"/>
              <a:ext cx="1400577" cy="480493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pic>
        <p:nvPicPr>
          <p:cNvPr id="7" name="Picture 6" descr="A picture containing weapon, gun&#10;&#10;Description automatically generated">
            <a:extLst>
              <a:ext uri="{FF2B5EF4-FFF2-40B4-BE49-F238E27FC236}">
                <a16:creationId xmlns:a16="http://schemas.microsoft.com/office/drawing/2014/main" id="{950DC5C3-481B-464D-AF68-0638B1C833FA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042" y="3635310"/>
            <a:ext cx="4352925" cy="2568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063D37-EB6E-431E-A79A-A075AE65E8F0}"/>
              </a:ext>
            </a:extLst>
          </p:cNvPr>
          <p:cNvSpPr/>
          <p:nvPr/>
        </p:nvSpPr>
        <p:spPr>
          <a:xfrm>
            <a:off x="9621578" y="3635310"/>
            <a:ext cx="363254" cy="1343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A5D5FF-7BDA-4BA7-8808-8B1B7E1A9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478338" y="3691486"/>
            <a:ext cx="1257298" cy="446552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B214025-D213-AB75-3A80-C77FC772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the motors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2F5FFAF-1DE9-7520-99B0-54D62FDB0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837" y="225853"/>
            <a:ext cx="4882301" cy="4948335"/>
          </a:xfrm>
        </p:spPr>
        <p:txBody>
          <a:bodyPr/>
          <a:lstStyle/>
          <a:p>
            <a:r>
              <a:rPr lang="en-GB" sz="2400" dirty="0"/>
              <a:t>The motors need power from the batteries</a:t>
            </a:r>
          </a:p>
          <a:p>
            <a:r>
              <a:rPr lang="en-GB" sz="2400" dirty="0"/>
              <a:t>The + wires from both servos go into the 3v terminal</a:t>
            </a:r>
          </a:p>
          <a:p>
            <a:r>
              <a:rPr lang="en-GB" sz="2400" dirty="0"/>
              <a:t>Output one is right</a:t>
            </a:r>
          </a:p>
          <a:p>
            <a:r>
              <a:rPr lang="en-GB" sz="2400" dirty="0"/>
              <a:t>Output two is left</a:t>
            </a:r>
          </a:p>
          <a:p>
            <a:r>
              <a:rPr lang="en-GB" sz="2400" dirty="0"/>
              <a:t>Ground (GND) wires got to the GND terminal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DF2D-D81C-6C02-1707-56020A7A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9CAD-DC3C-F859-AF33-1B840FD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Build a floating oil spill cleaner-upper boat drone that starts with a button press</a:t>
            </a:r>
          </a:p>
          <a:p>
            <a:r>
              <a:rPr lang="en-GB" sz="2400" dirty="0"/>
              <a:t>The product should be able to autonomously navigate over an area</a:t>
            </a:r>
          </a:p>
          <a:p>
            <a:r>
              <a:rPr lang="en-GB" sz="2400" dirty="0"/>
              <a:t>The product should be made to clean up an oil spill by dragging a ‘smart material’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3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BBE23-1AFF-4A94-9E13-BBD6A6940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4" b="9417"/>
          <a:stretch/>
        </p:blipFill>
        <p:spPr>
          <a:xfrm>
            <a:off x="760542" y="1"/>
            <a:ext cx="10598727" cy="59835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2833AE-266B-456E-96CA-7665BBA0B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91" y="2026803"/>
            <a:ext cx="9650418" cy="2804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6090-167E-124B-AAEB-1F843675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ECFF6-BEA3-DD11-2429-212E55FC4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/>
              <a:t>A group of marine scientists have asked you to develop an algorithm that could be used on a boat drone to drag around a sheet of this smart material to clean up an oil spill.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Image result for oil spill">
            <a:extLst>
              <a:ext uri="{FF2B5EF4-FFF2-40B4-BE49-F238E27FC236}">
                <a16:creationId xmlns:a16="http://schemas.microsoft.com/office/drawing/2014/main" id="{5F81D166-6906-BFC4-E769-F52B1FD18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436" y="2129002"/>
            <a:ext cx="5865834" cy="389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oil spill">
            <a:extLst>
              <a:ext uri="{FF2B5EF4-FFF2-40B4-BE49-F238E27FC236}">
                <a16:creationId xmlns:a16="http://schemas.microsoft.com/office/drawing/2014/main" id="{34714D32-88EE-6FF5-421A-92CB342CD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44" y="2129002"/>
            <a:ext cx="4785442" cy="269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49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DF2D-D81C-6C02-1707-56020A7A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29CAD-DC3C-F859-AF33-1B840FD8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Build a floating oil spill cleaner-upper boat drone that starts with a button press</a:t>
            </a:r>
          </a:p>
          <a:p>
            <a:r>
              <a:rPr lang="en-GB" sz="2400" dirty="0"/>
              <a:t>The product should be able to autonomously navigate over an area</a:t>
            </a:r>
          </a:p>
          <a:p>
            <a:r>
              <a:rPr lang="en-GB" sz="2400" dirty="0"/>
              <a:t>The product should be made to clean up an oil spill by dragging a ‘smart material’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7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3627-6BB1-40A2-3177-0AF0F13D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Process Output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0C112C-A113-D0DE-9B97-136620A7D601}"/>
              </a:ext>
            </a:extLst>
          </p:cNvPr>
          <p:cNvGraphicFramePr>
            <a:graphicFrameLocks noGrp="1"/>
          </p:cNvGraphicFramePr>
          <p:nvPr/>
        </p:nvGraphicFramePr>
        <p:xfrm>
          <a:off x="371094" y="1693413"/>
          <a:ext cx="11449813" cy="3724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5897">
                  <a:extLst>
                    <a:ext uri="{9D8B030D-6E8A-4147-A177-3AD203B41FA5}">
                      <a16:colId xmlns:a16="http://schemas.microsoft.com/office/drawing/2014/main" val="442560055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596145026"/>
                    </a:ext>
                  </a:extLst>
                </a:gridCol>
                <a:gridCol w="3816958">
                  <a:extLst>
                    <a:ext uri="{9D8B030D-6E8A-4147-A177-3AD203B41FA5}">
                      <a16:colId xmlns:a16="http://schemas.microsoft.com/office/drawing/2014/main" val="65665425"/>
                    </a:ext>
                  </a:extLst>
                </a:gridCol>
              </a:tblGrid>
              <a:tr h="4111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Input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Process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Output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3906054611"/>
                  </a:ext>
                </a:extLst>
              </a:tr>
              <a:tr h="1304368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Button press</a:t>
                      </a:r>
                    </a:p>
                  </a:txBody>
                  <a:tcPr marL="114604" marR="114604" marT="0" marB="0">
                    <a:solidFill>
                      <a:srgbClr val="CCDB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Algorithm to control the movement of the boat drone in a path to clean up oil: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</a:endParaRPr>
                    </a:p>
                  </a:txBody>
                  <a:tcPr marL="114604" marR="11460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Servo motor control</a:t>
                      </a:r>
                      <a:endParaRPr lang="en-GB" sz="1800" dirty="0">
                        <a:effectLst/>
                      </a:endParaRPr>
                    </a:p>
                  </a:txBody>
                  <a:tcPr marL="114604" marR="114604" marT="0" marB="0"/>
                </a:tc>
                <a:extLst>
                  <a:ext uri="{0D108BD9-81ED-4DB2-BD59-A6C34878D82A}">
                    <a16:rowId xmlns:a16="http://schemas.microsoft.com/office/drawing/2014/main" val="28589707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F086BCE-F009-6697-EE13-CDA4A9B57E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12" y="2874008"/>
            <a:ext cx="21621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7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2C77BB-4AC3-4ACC-BF59-9DAE8DA1D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mock-up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46F903-1160-5CD6-44B1-6F31F832A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2415495" cy="4948335"/>
          </a:xfrm>
        </p:spPr>
        <p:txBody>
          <a:bodyPr/>
          <a:lstStyle/>
          <a:p>
            <a:r>
              <a:rPr lang="en-GB" dirty="0"/>
              <a:t>These blocks create an on-screen mock-up using a sprite.</a:t>
            </a:r>
          </a:p>
          <a:p>
            <a:endParaRPr lang="en-GB" dirty="0"/>
          </a:p>
          <a:p>
            <a:r>
              <a:rPr lang="en-GB" dirty="0"/>
              <a:t>We can use this to test our algorithm on the </a:t>
            </a:r>
            <a:r>
              <a:rPr lang="en-GB" dirty="0" err="1"/>
              <a:t>micro:bit</a:t>
            </a:r>
            <a:r>
              <a:rPr lang="en-GB" dirty="0"/>
              <a:t> or in </a:t>
            </a:r>
            <a:r>
              <a:rPr lang="en-GB" dirty="0" err="1"/>
              <a:t>MakeCode</a:t>
            </a:r>
            <a:r>
              <a:rPr lang="en-GB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40446-4BC4-4172-BD4E-282413B5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920" y="1171111"/>
            <a:ext cx="9081551" cy="50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8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1F74B5-C4A7-4A9F-84C7-4EBC3F95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3006-5FDE-642E-B304-702225476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1"/>
            <a:ext cx="6370690" cy="4948335"/>
          </a:xfrm>
        </p:spPr>
        <p:txBody>
          <a:bodyPr/>
          <a:lstStyle/>
          <a:p>
            <a:r>
              <a:rPr lang="en-GB" dirty="0"/>
              <a:t>Get into pairs/groups</a:t>
            </a:r>
          </a:p>
          <a:p>
            <a:r>
              <a:rPr lang="en-GB" dirty="0"/>
              <a:t>Use the Oil Spill Cleaner Upper worksheet to help you design and create your product</a:t>
            </a:r>
          </a:p>
          <a:p>
            <a:r>
              <a:rPr lang="en-GB" dirty="0"/>
              <a:t>The product must meet the success criteria</a:t>
            </a:r>
          </a:p>
          <a:p>
            <a:r>
              <a:rPr lang="en-GB" dirty="0"/>
              <a:t>Use the IPO worksheet to design further features</a:t>
            </a:r>
          </a:p>
          <a:p>
            <a:r>
              <a:rPr lang="en-GB" dirty="0"/>
              <a:t>Make a model tree to test your product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C0375-3BCC-45C5-8570-3A994EAB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115" y="358342"/>
            <a:ext cx="4768294" cy="56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1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3D065-5D5F-4FE6-9A7D-0CC5E980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paddle wheel</a:t>
            </a:r>
          </a:p>
        </p:txBody>
      </p:sp>
      <p:pic>
        <p:nvPicPr>
          <p:cNvPr id="4" name="Picture 2" descr="Image result for boat paddle wheel">
            <a:extLst>
              <a:ext uri="{FF2B5EF4-FFF2-40B4-BE49-F238E27FC236}">
                <a16:creationId xmlns:a16="http://schemas.microsoft.com/office/drawing/2014/main" id="{1E4C1599-CD6B-4979-A74D-4D8B0E52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471613"/>
            <a:ext cx="58578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745428-361E-4383-A4C8-28A01DF8C3C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09"/>
          <a:stretch/>
        </p:blipFill>
        <p:spPr bwMode="auto">
          <a:xfrm>
            <a:off x="103659" y="1685353"/>
            <a:ext cx="5410943" cy="3487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1806528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3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ublic_2023" id="{27FC85A2-6996-3246-928E-6A8B311C51CB}" vid="{40FA6086-25C4-C24A-A617-7089D19694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Confidential-Restricted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5509F-A6F5-4147-861D-E4CC99F48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2ad5090-61a8-4b8c-ab70-68f4ff4d1933"/>
    <ds:schemaRef ds:uri="http://schemas.microsoft.com/sharepoint/v3/fields"/>
    <ds:schemaRef ds:uri="c0950e01-db07-4e41-9c32-b7a8e9fcc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1D4E06-5D3F-4994-A4A7-4BA626FA722D}">
  <ds:schemaRefs>
    <ds:schemaRef ds:uri="http://purl.org/dc/elements/1.1/"/>
    <ds:schemaRef ds:uri="http://purl.org/dc/dcmitype/"/>
    <ds:schemaRef ds:uri="http://schemas.microsoft.com/sharepoint/v3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f2ad5090-61a8-4b8c-ab70-68f4ff4d1933"/>
    <ds:schemaRef ds:uri="http://schemas.openxmlformats.org/package/2006/metadata/core-properties"/>
    <ds:schemaRef ds:uri="c0950e01-db07-4e41-9c32-b7a8e9fccc9b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Arm_Public_2023</Template>
  <TotalTime>119</TotalTime>
  <Words>317</Words>
  <Application>Microsoft Macintosh PowerPoint</Application>
  <PresentationFormat>Widescreen</PresentationFormat>
  <Paragraphs>59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Cabin</vt:lpstr>
      <vt:lpstr>Calibri</vt:lpstr>
      <vt:lpstr>Noto Sans Symbols</vt:lpstr>
      <vt:lpstr>Questrial</vt:lpstr>
      <vt:lpstr>Wingdings</vt:lpstr>
      <vt:lpstr>Arm_Public_2023</vt:lpstr>
      <vt:lpstr>Oil Spill Cleaner-Upper</vt:lpstr>
      <vt:lpstr>PowerPoint Presentation</vt:lpstr>
      <vt:lpstr>PowerPoint Presentation</vt:lpstr>
      <vt:lpstr>Setting the scene</vt:lpstr>
      <vt:lpstr>Success criteria</vt:lpstr>
      <vt:lpstr>Input Process Output</vt:lpstr>
      <vt:lpstr>Creating a mock-up</vt:lpstr>
      <vt:lpstr>Group task</vt:lpstr>
      <vt:lpstr>The paddle wheel</vt:lpstr>
      <vt:lpstr>Hardware needed</vt:lpstr>
      <vt:lpstr>Connecting the motors</vt:lpstr>
      <vt:lpstr>Success criteria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Oil Spill Cleaner-Upper</dc:title>
  <dc:subject/>
  <dc:creator>Nicholas Sample</dc:creator>
  <cp:keywords/>
  <dc:description/>
  <cp:lastModifiedBy>Nicholas Sample</cp:lastModifiedBy>
  <cp:revision>1</cp:revision>
  <dcterms:created xsi:type="dcterms:W3CDTF">2023-05-17T09:24:04Z</dcterms:created>
  <dcterms:modified xsi:type="dcterms:W3CDTF">2023-05-17T11:23:30Z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